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(null)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3"/>
  </p:notesMasterIdLst>
  <p:sldIdLst>
    <p:sldId id="256" r:id="rId2"/>
    <p:sldId id="261" r:id="rId3"/>
    <p:sldId id="263" r:id="rId4"/>
    <p:sldId id="285" r:id="rId5"/>
    <p:sldId id="284" r:id="rId6"/>
    <p:sldId id="286" r:id="rId7"/>
    <p:sldId id="288" r:id="rId8"/>
    <p:sldId id="279" r:id="rId9"/>
    <p:sldId id="272" r:id="rId10"/>
    <p:sldId id="290" r:id="rId11"/>
    <p:sldId id="289" r:id="rId12"/>
  </p:sldIdLst>
  <p:sldSz cx="9144000" cy="6858000" type="screen4x3"/>
  <p:notesSz cx="6858000" cy="9144000"/>
  <p:embeddedFontLst>
    <p:embeddedFont>
      <p:font typeface="Merriweather" pitchFamily="2" charset="77"/>
      <p:regular r:id="rId14"/>
      <p:bold r:id="rId15"/>
      <p:italic r:id="rId16"/>
      <p:boldItalic r:id="rId17"/>
    </p:embeddedFont>
    <p:embeddedFont>
      <p:font typeface="Raleway" panose="020B0503030101060003" pitchFamily="34" charset="77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C6AD2B-1E70-4582-A961-06460475DFB7}">
  <a:tblStyle styleId="{57C6AD2B-1E70-4582-A961-06460475DF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23"/>
    <p:restoredTop sz="94784"/>
  </p:normalViewPr>
  <p:slideViewPr>
    <p:cSldViewPr snapToGrid="0" snapToObjects="1">
      <p:cViewPr varScale="1">
        <p:scale>
          <a:sx n="148" d="100"/>
          <a:sy n="148" d="100"/>
        </p:scale>
        <p:origin x="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87BE75-0D79-6342-A984-552E0753750C}" type="doc">
      <dgm:prSet loTypeId="urn:microsoft.com/office/officeart/2005/8/layout/hProcess9" loCatId="process" qsTypeId="urn:microsoft.com/office/officeart/2005/8/quickstyle/3d3" qsCatId="3D" csTypeId="urn:microsoft.com/office/officeart/2005/8/colors/accent1_2" csCatId="accent1" phldr="1"/>
      <dgm:spPr/>
    </dgm:pt>
    <dgm:pt modelId="{1AC06E89-3F31-6344-AD2A-9293D768761B}">
      <dgm:prSet phldrT="[Text]" custT="1"/>
      <dgm:spPr/>
      <dgm:t>
        <a:bodyPr/>
        <a:lstStyle/>
        <a:p>
          <a:pPr algn="ctr"/>
          <a:r>
            <a:rPr lang="en" sz="1200" dirty="0">
              <a:latin typeface="Raleway"/>
              <a:ea typeface="Raleway"/>
              <a:cs typeface="Raleway"/>
              <a:sym typeface="Raleway"/>
            </a:rPr>
            <a:t>Edmund Car Reviews</a:t>
          </a:r>
          <a:endParaRPr lang="en-US" sz="1200" dirty="0"/>
        </a:p>
      </dgm:t>
    </dgm:pt>
    <dgm:pt modelId="{05C30186-5088-2949-A0B1-8DEE69A611D1}" type="parTrans" cxnId="{8A52897D-8B1D-5040-B36C-9DB4878466A9}">
      <dgm:prSet/>
      <dgm:spPr/>
      <dgm:t>
        <a:bodyPr/>
        <a:lstStyle/>
        <a:p>
          <a:endParaRPr lang="en-US"/>
        </a:p>
      </dgm:t>
    </dgm:pt>
    <dgm:pt modelId="{7ADA7DF0-18A5-C94C-B6B5-85492AD9B3F1}" type="sibTrans" cxnId="{8A52897D-8B1D-5040-B36C-9DB4878466A9}">
      <dgm:prSet/>
      <dgm:spPr/>
      <dgm:t>
        <a:bodyPr/>
        <a:lstStyle/>
        <a:p>
          <a:endParaRPr lang="en-US"/>
        </a:p>
      </dgm:t>
    </dgm:pt>
    <dgm:pt modelId="{CBF711AD-B020-FA4B-847E-D912EEEDE72D}">
      <dgm:prSet phldrT="[Text]" custT="1"/>
      <dgm:spPr/>
      <dgm:t>
        <a:bodyPr/>
        <a:lstStyle/>
        <a:p>
          <a:pPr algn="ctr"/>
          <a:r>
            <a:rPr lang="en" sz="1200" dirty="0">
              <a:latin typeface="Raleway"/>
              <a:ea typeface="Raleway"/>
              <a:cs typeface="Raleway"/>
              <a:sym typeface="Raleway"/>
            </a:rPr>
            <a:t>Data Pre-Processing</a:t>
          </a:r>
          <a:endParaRPr lang="en-US" sz="1200" dirty="0"/>
        </a:p>
      </dgm:t>
    </dgm:pt>
    <dgm:pt modelId="{96E255A3-F772-E447-A5D5-2A99774E5824}" type="parTrans" cxnId="{2BD9841E-A6EF-2F4F-B5E2-E7A835604972}">
      <dgm:prSet/>
      <dgm:spPr/>
      <dgm:t>
        <a:bodyPr/>
        <a:lstStyle/>
        <a:p>
          <a:endParaRPr lang="en-US"/>
        </a:p>
      </dgm:t>
    </dgm:pt>
    <dgm:pt modelId="{1F4C7254-ABC3-0641-A19C-07E7AF651670}" type="sibTrans" cxnId="{2BD9841E-A6EF-2F4F-B5E2-E7A835604972}">
      <dgm:prSet/>
      <dgm:spPr/>
      <dgm:t>
        <a:bodyPr/>
        <a:lstStyle/>
        <a:p>
          <a:endParaRPr lang="en-US"/>
        </a:p>
      </dgm:t>
    </dgm:pt>
    <dgm:pt modelId="{44451DFF-1D28-F545-89AA-4BD003608322}">
      <dgm:prSet phldrT="[Text]" custT="1"/>
      <dgm:spPr/>
      <dgm:t>
        <a:bodyPr/>
        <a:lstStyle/>
        <a:p>
          <a:pPr algn="ctr"/>
          <a:r>
            <a:rPr lang="en" sz="1200" dirty="0">
              <a:latin typeface="Raleway"/>
              <a:ea typeface="Raleway"/>
              <a:cs typeface="Raleway"/>
              <a:sym typeface="Raleway"/>
            </a:rPr>
            <a:t>Recommendations</a:t>
          </a:r>
          <a:endParaRPr lang="en-US" sz="1200" dirty="0"/>
        </a:p>
      </dgm:t>
    </dgm:pt>
    <dgm:pt modelId="{F090FBE4-19E6-D344-8FBE-89B5916923AF}" type="parTrans" cxnId="{60728EB4-9FB6-9843-B6E2-89DF3D2D64C2}">
      <dgm:prSet/>
      <dgm:spPr/>
      <dgm:t>
        <a:bodyPr/>
        <a:lstStyle/>
        <a:p>
          <a:endParaRPr lang="en-US"/>
        </a:p>
      </dgm:t>
    </dgm:pt>
    <dgm:pt modelId="{DF2E8AE1-F0A6-4948-B4D1-B95C9968A0C2}" type="sibTrans" cxnId="{60728EB4-9FB6-9843-B6E2-89DF3D2D64C2}">
      <dgm:prSet/>
      <dgm:spPr/>
      <dgm:t>
        <a:bodyPr/>
        <a:lstStyle/>
        <a:p>
          <a:endParaRPr lang="en-US"/>
        </a:p>
      </dgm:t>
    </dgm:pt>
    <dgm:pt modelId="{BDF88D5F-2F90-3242-AB33-3FE8BFA2B033}">
      <dgm:prSet phldrT="[Text]" custT="1"/>
      <dgm:spPr/>
      <dgm:t>
        <a:bodyPr/>
        <a:lstStyle/>
        <a:p>
          <a:pPr algn="ctr"/>
          <a:r>
            <a:rPr lang="en" sz="1200" dirty="0">
              <a:latin typeface="Raleway"/>
              <a:ea typeface="Raleway"/>
              <a:cs typeface="Raleway"/>
              <a:sym typeface="Raleway"/>
            </a:rPr>
            <a:t>LDA Topic Modeling</a:t>
          </a:r>
          <a:endParaRPr lang="en-US" sz="1200" dirty="0"/>
        </a:p>
      </dgm:t>
    </dgm:pt>
    <dgm:pt modelId="{E7BCE857-9041-4746-9024-561DA09FE169}" type="parTrans" cxnId="{17C0DBBA-321E-814B-BFEB-9DB60FC040EE}">
      <dgm:prSet/>
      <dgm:spPr/>
      <dgm:t>
        <a:bodyPr/>
        <a:lstStyle/>
        <a:p>
          <a:endParaRPr lang="en-US"/>
        </a:p>
      </dgm:t>
    </dgm:pt>
    <dgm:pt modelId="{6B05CDF4-0236-2E48-9B7C-0AD2CBCDAE1E}" type="sibTrans" cxnId="{17C0DBBA-321E-814B-BFEB-9DB60FC040EE}">
      <dgm:prSet/>
      <dgm:spPr/>
      <dgm:t>
        <a:bodyPr/>
        <a:lstStyle/>
        <a:p>
          <a:endParaRPr lang="en-US"/>
        </a:p>
      </dgm:t>
    </dgm:pt>
    <dgm:pt modelId="{74DD5D93-02BF-BE48-AE25-26E602FE8051}" type="pres">
      <dgm:prSet presAssocID="{4A87BE75-0D79-6342-A984-552E0753750C}" presName="CompostProcess" presStyleCnt="0">
        <dgm:presLayoutVars>
          <dgm:dir/>
          <dgm:resizeHandles val="exact"/>
        </dgm:presLayoutVars>
      </dgm:prSet>
      <dgm:spPr/>
    </dgm:pt>
    <dgm:pt modelId="{CF57D795-6DB8-6E45-B2DF-330E2C3AF64E}" type="pres">
      <dgm:prSet presAssocID="{4A87BE75-0D79-6342-A984-552E0753750C}" presName="arrow" presStyleLbl="bgShp" presStyleIdx="0" presStyleCnt="1"/>
      <dgm:spPr/>
    </dgm:pt>
    <dgm:pt modelId="{A651CFC8-B711-3A44-A081-629A9EF4FF86}" type="pres">
      <dgm:prSet presAssocID="{4A87BE75-0D79-6342-A984-552E0753750C}" presName="linearProcess" presStyleCnt="0"/>
      <dgm:spPr/>
    </dgm:pt>
    <dgm:pt modelId="{EDAF407B-F37B-7646-8B3B-05CDA4B0E6A7}" type="pres">
      <dgm:prSet presAssocID="{1AC06E89-3F31-6344-AD2A-9293D768761B}" presName="textNode" presStyleLbl="node1" presStyleIdx="0" presStyleCnt="4" custScaleX="93856" custScaleY="98620" custLinFactX="976" custLinFactNeighborX="100000" custLinFactNeighborY="-2670">
        <dgm:presLayoutVars>
          <dgm:bulletEnabled val="1"/>
        </dgm:presLayoutVars>
      </dgm:prSet>
      <dgm:spPr/>
    </dgm:pt>
    <dgm:pt modelId="{333A2D74-A7DA-504B-B41E-42A51849F3F2}" type="pres">
      <dgm:prSet presAssocID="{7ADA7DF0-18A5-C94C-B6B5-85492AD9B3F1}" presName="sibTrans" presStyleCnt="0"/>
      <dgm:spPr/>
    </dgm:pt>
    <dgm:pt modelId="{4A2A76CC-F524-6148-BD43-D6FF56A48136}" type="pres">
      <dgm:prSet presAssocID="{CBF711AD-B020-FA4B-847E-D912EEEDE72D}" presName="textNode" presStyleLbl="node1" presStyleIdx="1" presStyleCnt="4" custScaleX="146452" custScaleY="99528" custLinFactNeighborX="24731" custLinFactNeighborY="-4039">
        <dgm:presLayoutVars>
          <dgm:bulletEnabled val="1"/>
        </dgm:presLayoutVars>
      </dgm:prSet>
      <dgm:spPr/>
    </dgm:pt>
    <dgm:pt modelId="{1988A32E-15D2-D64B-BBF2-9FAD1F68EF40}" type="pres">
      <dgm:prSet presAssocID="{1F4C7254-ABC3-0641-A19C-07E7AF651670}" presName="sibTrans" presStyleCnt="0"/>
      <dgm:spPr/>
    </dgm:pt>
    <dgm:pt modelId="{61A2A117-DD52-C74F-9945-C8635849C7F1}" type="pres">
      <dgm:prSet presAssocID="{BDF88D5F-2F90-3242-AB33-3FE8BFA2B033}" presName="textNode" presStyleLbl="node1" presStyleIdx="2" presStyleCnt="4" custScaleX="136017" custScaleY="97585" custLinFactNeighborX="-52295" custLinFactNeighborY="-4039">
        <dgm:presLayoutVars>
          <dgm:bulletEnabled val="1"/>
        </dgm:presLayoutVars>
      </dgm:prSet>
      <dgm:spPr/>
    </dgm:pt>
    <dgm:pt modelId="{C4F557B9-684A-144E-AD76-9943C3C219EB}" type="pres">
      <dgm:prSet presAssocID="{6B05CDF4-0236-2E48-9B7C-0AD2CBCDAE1E}" presName="sibTrans" presStyleCnt="0"/>
      <dgm:spPr/>
    </dgm:pt>
    <dgm:pt modelId="{CD47456F-1E9B-9647-819A-19143E624467}" type="pres">
      <dgm:prSet presAssocID="{44451DFF-1D28-F545-89AA-4BD003608322}" presName="textNode" presStyleLbl="node1" presStyleIdx="3" presStyleCnt="4" custScaleX="126232" custScaleY="95544" custLinFactX="-5042" custLinFactNeighborX="-100000" custLinFactNeighborY="-4039">
        <dgm:presLayoutVars>
          <dgm:bulletEnabled val="1"/>
        </dgm:presLayoutVars>
      </dgm:prSet>
      <dgm:spPr/>
    </dgm:pt>
  </dgm:ptLst>
  <dgm:cxnLst>
    <dgm:cxn modelId="{833BD90F-2782-C045-87B9-6981F81751DF}" type="presOf" srcId="{CBF711AD-B020-FA4B-847E-D912EEEDE72D}" destId="{4A2A76CC-F524-6148-BD43-D6FF56A48136}" srcOrd="0" destOrd="0" presId="urn:microsoft.com/office/officeart/2005/8/layout/hProcess9"/>
    <dgm:cxn modelId="{2BD9841E-A6EF-2F4F-B5E2-E7A835604972}" srcId="{4A87BE75-0D79-6342-A984-552E0753750C}" destId="{CBF711AD-B020-FA4B-847E-D912EEEDE72D}" srcOrd="1" destOrd="0" parTransId="{96E255A3-F772-E447-A5D5-2A99774E5824}" sibTransId="{1F4C7254-ABC3-0641-A19C-07E7AF651670}"/>
    <dgm:cxn modelId="{6D19202D-86BC-244A-BC50-26080A3FD5B3}" type="presOf" srcId="{44451DFF-1D28-F545-89AA-4BD003608322}" destId="{CD47456F-1E9B-9647-819A-19143E624467}" srcOrd="0" destOrd="0" presId="urn:microsoft.com/office/officeart/2005/8/layout/hProcess9"/>
    <dgm:cxn modelId="{8A52897D-8B1D-5040-B36C-9DB4878466A9}" srcId="{4A87BE75-0D79-6342-A984-552E0753750C}" destId="{1AC06E89-3F31-6344-AD2A-9293D768761B}" srcOrd="0" destOrd="0" parTransId="{05C30186-5088-2949-A0B1-8DEE69A611D1}" sibTransId="{7ADA7DF0-18A5-C94C-B6B5-85492AD9B3F1}"/>
    <dgm:cxn modelId="{8C524A8F-1D21-5C40-A2CA-0FAF2F1B4D07}" type="presOf" srcId="{1AC06E89-3F31-6344-AD2A-9293D768761B}" destId="{EDAF407B-F37B-7646-8B3B-05CDA4B0E6A7}" srcOrd="0" destOrd="0" presId="urn:microsoft.com/office/officeart/2005/8/layout/hProcess9"/>
    <dgm:cxn modelId="{A633A0A0-C441-F642-8957-5870193FD728}" type="presOf" srcId="{4A87BE75-0D79-6342-A984-552E0753750C}" destId="{74DD5D93-02BF-BE48-AE25-26E602FE8051}" srcOrd="0" destOrd="0" presId="urn:microsoft.com/office/officeart/2005/8/layout/hProcess9"/>
    <dgm:cxn modelId="{60728EB4-9FB6-9843-B6E2-89DF3D2D64C2}" srcId="{4A87BE75-0D79-6342-A984-552E0753750C}" destId="{44451DFF-1D28-F545-89AA-4BD003608322}" srcOrd="3" destOrd="0" parTransId="{F090FBE4-19E6-D344-8FBE-89B5916923AF}" sibTransId="{DF2E8AE1-F0A6-4948-B4D1-B95C9968A0C2}"/>
    <dgm:cxn modelId="{17C0DBBA-321E-814B-BFEB-9DB60FC040EE}" srcId="{4A87BE75-0D79-6342-A984-552E0753750C}" destId="{BDF88D5F-2F90-3242-AB33-3FE8BFA2B033}" srcOrd="2" destOrd="0" parTransId="{E7BCE857-9041-4746-9024-561DA09FE169}" sibTransId="{6B05CDF4-0236-2E48-9B7C-0AD2CBCDAE1E}"/>
    <dgm:cxn modelId="{CB323ECA-79CE-A840-9B05-781040F2A208}" type="presOf" srcId="{BDF88D5F-2F90-3242-AB33-3FE8BFA2B033}" destId="{61A2A117-DD52-C74F-9945-C8635849C7F1}" srcOrd="0" destOrd="0" presId="urn:microsoft.com/office/officeart/2005/8/layout/hProcess9"/>
    <dgm:cxn modelId="{61727C73-0513-A347-8DFE-28D204F18562}" type="presParOf" srcId="{74DD5D93-02BF-BE48-AE25-26E602FE8051}" destId="{CF57D795-6DB8-6E45-B2DF-330E2C3AF64E}" srcOrd="0" destOrd="0" presId="urn:microsoft.com/office/officeart/2005/8/layout/hProcess9"/>
    <dgm:cxn modelId="{5F2D3A29-D219-B641-90C2-9B7FECCB2320}" type="presParOf" srcId="{74DD5D93-02BF-BE48-AE25-26E602FE8051}" destId="{A651CFC8-B711-3A44-A081-629A9EF4FF86}" srcOrd="1" destOrd="0" presId="urn:microsoft.com/office/officeart/2005/8/layout/hProcess9"/>
    <dgm:cxn modelId="{3865BF0E-FCDD-164A-BB95-D169C1DD891B}" type="presParOf" srcId="{A651CFC8-B711-3A44-A081-629A9EF4FF86}" destId="{EDAF407B-F37B-7646-8B3B-05CDA4B0E6A7}" srcOrd="0" destOrd="0" presId="urn:microsoft.com/office/officeart/2005/8/layout/hProcess9"/>
    <dgm:cxn modelId="{63B8FE12-0903-574E-9DC0-541029797EDE}" type="presParOf" srcId="{A651CFC8-B711-3A44-A081-629A9EF4FF86}" destId="{333A2D74-A7DA-504B-B41E-42A51849F3F2}" srcOrd="1" destOrd="0" presId="urn:microsoft.com/office/officeart/2005/8/layout/hProcess9"/>
    <dgm:cxn modelId="{7C02B8F4-3F27-9343-BC19-CA4D70AE3CD5}" type="presParOf" srcId="{A651CFC8-B711-3A44-A081-629A9EF4FF86}" destId="{4A2A76CC-F524-6148-BD43-D6FF56A48136}" srcOrd="2" destOrd="0" presId="urn:microsoft.com/office/officeart/2005/8/layout/hProcess9"/>
    <dgm:cxn modelId="{481EF7E5-F39D-FD43-9B13-8E28FBAA3A14}" type="presParOf" srcId="{A651CFC8-B711-3A44-A081-629A9EF4FF86}" destId="{1988A32E-15D2-D64B-BBF2-9FAD1F68EF40}" srcOrd="3" destOrd="0" presId="urn:microsoft.com/office/officeart/2005/8/layout/hProcess9"/>
    <dgm:cxn modelId="{73119788-B5F3-994B-9676-EFBA6516DCFA}" type="presParOf" srcId="{A651CFC8-B711-3A44-A081-629A9EF4FF86}" destId="{61A2A117-DD52-C74F-9945-C8635849C7F1}" srcOrd="4" destOrd="0" presId="urn:microsoft.com/office/officeart/2005/8/layout/hProcess9"/>
    <dgm:cxn modelId="{3AC96655-4254-C443-9B8B-F4C8598981C5}" type="presParOf" srcId="{A651CFC8-B711-3A44-A081-629A9EF4FF86}" destId="{C4F557B9-684A-144E-AD76-9943C3C219EB}" srcOrd="5" destOrd="0" presId="urn:microsoft.com/office/officeart/2005/8/layout/hProcess9"/>
    <dgm:cxn modelId="{BB81EE00-576A-B34B-9141-073F4CB9C241}" type="presParOf" srcId="{A651CFC8-B711-3A44-A081-629A9EF4FF86}" destId="{CD47456F-1E9B-9647-819A-19143E624467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57D795-6DB8-6E45-B2DF-330E2C3AF64E}">
      <dsp:nvSpPr>
        <dsp:cNvPr id="0" name=""/>
        <dsp:cNvSpPr/>
      </dsp:nvSpPr>
      <dsp:spPr>
        <a:xfrm>
          <a:off x="519323" y="0"/>
          <a:ext cx="5885660" cy="211311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AF407B-F37B-7646-8B3B-05CDA4B0E6A7}">
      <dsp:nvSpPr>
        <dsp:cNvPr id="0" name=""/>
        <dsp:cNvSpPr/>
      </dsp:nvSpPr>
      <dsp:spPr>
        <a:xfrm>
          <a:off x="212060" y="617198"/>
          <a:ext cx="1181372" cy="8335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200" kern="1200" dirty="0">
              <a:latin typeface="Raleway"/>
              <a:ea typeface="Raleway"/>
              <a:cs typeface="Raleway"/>
              <a:sym typeface="Raleway"/>
            </a:rPr>
            <a:t>Edmund Car Reviews</a:t>
          </a:r>
          <a:endParaRPr lang="en-US" sz="1200" kern="1200" dirty="0"/>
        </a:p>
      </dsp:txBody>
      <dsp:txXfrm>
        <a:off x="252752" y="657890"/>
        <a:ext cx="1099988" cy="752197"/>
      </dsp:txXfrm>
    </dsp:sp>
    <dsp:sp modelId="{4A2A76CC-F524-6148-BD43-D6FF56A48136}">
      <dsp:nvSpPr>
        <dsp:cNvPr id="0" name=""/>
        <dsp:cNvSpPr/>
      </dsp:nvSpPr>
      <dsp:spPr>
        <a:xfrm>
          <a:off x="1430370" y="601789"/>
          <a:ext cx="1843402" cy="8412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200" kern="1200" dirty="0">
              <a:latin typeface="Raleway"/>
              <a:ea typeface="Raleway"/>
              <a:cs typeface="Raleway"/>
              <a:sym typeface="Raleway"/>
            </a:rPr>
            <a:t>Data Pre-Processing</a:t>
          </a:r>
          <a:endParaRPr lang="en-US" sz="1200" kern="1200" dirty="0"/>
        </a:p>
      </dsp:txBody>
      <dsp:txXfrm>
        <a:off x="1471437" y="642856"/>
        <a:ext cx="1761268" cy="759122"/>
      </dsp:txXfrm>
    </dsp:sp>
    <dsp:sp modelId="{61A2A117-DD52-C74F-9945-C8635849C7F1}">
      <dsp:nvSpPr>
        <dsp:cNvPr id="0" name=""/>
        <dsp:cNvSpPr/>
      </dsp:nvSpPr>
      <dsp:spPr>
        <a:xfrm>
          <a:off x="3319499" y="610001"/>
          <a:ext cx="1712056" cy="8248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200" kern="1200" dirty="0">
              <a:latin typeface="Raleway"/>
              <a:ea typeface="Raleway"/>
              <a:cs typeface="Raleway"/>
              <a:sym typeface="Raleway"/>
            </a:rPr>
            <a:t>LDA Topic Modeling</a:t>
          </a:r>
          <a:endParaRPr lang="en-US" sz="1200" kern="1200" dirty="0"/>
        </a:p>
      </dsp:txBody>
      <dsp:txXfrm>
        <a:off x="3359764" y="650266"/>
        <a:ext cx="1631526" cy="744302"/>
      </dsp:txXfrm>
    </dsp:sp>
    <dsp:sp modelId="{CD47456F-1E9B-9647-819A-19143E624467}">
      <dsp:nvSpPr>
        <dsp:cNvPr id="0" name=""/>
        <dsp:cNvSpPr/>
      </dsp:nvSpPr>
      <dsp:spPr>
        <a:xfrm>
          <a:off x="5072175" y="618626"/>
          <a:ext cx="1588891" cy="8075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200" kern="1200" dirty="0">
              <a:latin typeface="Raleway"/>
              <a:ea typeface="Raleway"/>
              <a:cs typeface="Raleway"/>
              <a:sym typeface="Raleway"/>
            </a:rPr>
            <a:t>Recommendations</a:t>
          </a:r>
          <a:endParaRPr lang="en-US" sz="1200" kern="1200" dirty="0"/>
        </a:p>
      </dsp:txBody>
      <dsp:txXfrm>
        <a:off x="5111598" y="658049"/>
        <a:ext cx="1510045" cy="728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945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905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067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5F1E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00" y="3440900"/>
            <a:ext cx="9144000" cy="3417000"/>
          </a:xfrm>
          <a:prstGeom prst="rect">
            <a:avLst/>
          </a:prstGeom>
          <a:solidFill>
            <a:srgbClr val="A812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880400" y="2382450"/>
            <a:ext cx="5383200" cy="2093100"/>
          </a:xfrm>
          <a:prstGeom prst="rect">
            <a:avLst/>
          </a:prstGeom>
          <a:noFill/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  <a:solidFill>
            <a:srgbClr val="222222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100" y="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1765350" y="697300"/>
            <a:ext cx="5613300" cy="729300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457200" y="1871075"/>
            <a:ext cx="8229600" cy="469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◉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457200" y="1863150"/>
            <a:ext cx="3994500" cy="470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◉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692274" y="1863150"/>
            <a:ext cx="3994500" cy="470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◉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100" y="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1765350" y="697300"/>
            <a:ext cx="5613300" cy="729300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>
            <a:off x="100" y="0"/>
            <a:ext cx="9144000" cy="1062300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1765350" y="697300"/>
            <a:ext cx="5613300" cy="729300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rgbClr val="22222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450900" y="438000"/>
            <a:ext cx="8242200" cy="5982000"/>
          </a:xfrm>
          <a:prstGeom prst="rect">
            <a:avLst/>
          </a:prstGeom>
          <a:noFill/>
          <a:ln w="9525" cap="flat" cmpd="sng">
            <a:solidFill>
              <a:srgbClr val="F5F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528600" y="519300"/>
            <a:ext cx="8086800" cy="5819400"/>
          </a:xfrm>
          <a:prstGeom prst="rect">
            <a:avLst/>
          </a:prstGeom>
          <a:noFill/>
          <a:ln w="28575" cap="flat" cmpd="sng">
            <a:solidFill>
              <a:srgbClr val="F5F1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5F1E0"/>
                </a:solidFill>
              </a:defRPr>
            </a:lvl1pPr>
            <a:lvl2pPr lvl="1">
              <a:buNone/>
              <a:defRPr>
                <a:solidFill>
                  <a:srgbClr val="F5F1E0"/>
                </a:solidFill>
              </a:defRPr>
            </a:lvl2pPr>
            <a:lvl3pPr lvl="2">
              <a:buNone/>
              <a:defRPr>
                <a:solidFill>
                  <a:srgbClr val="F5F1E0"/>
                </a:solidFill>
              </a:defRPr>
            </a:lvl3pPr>
            <a:lvl4pPr lvl="3">
              <a:buNone/>
              <a:defRPr>
                <a:solidFill>
                  <a:srgbClr val="F5F1E0"/>
                </a:solidFill>
              </a:defRPr>
            </a:lvl4pPr>
            <a:lvl5pPr lvl="4">
              <a:buNone/>
              <a:defRPr>
                <a:solidFill>
                  <a:srgbClr val="F5F1E0"/>
                </a:solidFill>
              </a:defRPr>
            </a:lvl5pPr>
            <a:lvl6pPr lvl="5">
              <a:buNone/>
              <a:defRPr>
                <a:solidFill>
                  <a:srgbClr val="F5F1E0"/>
                </a:solidFill>
              </a:defRPr>
            </a:lvl6pPr>
            <a:lvl7pPr lvl="6">
              <a:buNone/>
              <a:defRPr>
                <a:solidFill>
                  <a:srgbClr val="F5F1E0"/>
                </a:solidFill>
              </a:defRPr>
            </a:lvl7pPr>
            <a:lvl8pPr lvl="7">
              <a:buNone/>
              <a:defRPr>
                <a:solidFill>
                  <a:srgbClr val="F5F1E0"/>
                </a:solidFill>
              </a:defRPr>
            </a:lvl8pPr>
            <a:lvl9pPr lvl="8">
              <a:buNone/>
              <a:defRPr>
                <a:solidFill>
                  <a:srgbClr val="F5F1E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10300" y="742400"/>
            <a:ext cx="55236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erriweather"/>
              <a:buNone/>
              <a:def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Raleway"/>
              <a:buChar char="◉"/>
              <a:defRPr sz="26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Char char="○"/>
              <a:defRPr sz="20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leway"/>
              <a:buChar char="■"/>
              <a:defRPr sz="20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Char char="●"/>
              <a:defRPr sz="16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Char char="○"/>
              <a:defRPr sz="16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Char char="■"/>
              <a:defRPr sz="16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Char char="●"/>
              <a:defRPr sz="16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Char char="○"/>
              <a:defRPr sz="16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aleway"/>
              <a:buChar char="■"/>
              <a:defRPr sz="16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22222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buNone/>
              <a:defRPr sz="1200">
                <a:solidFill>
                  <a:srgbClr val="22222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buNone/>
              <a:defRPr sz="1200">
                <a:solidFill>
                  <a:srgbClr val="22222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buNone/>
              <a:defRPr sz="1200">
                <a:solidFill>
                  <a:srgbClr val="22222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buNone/>
              <a:defRPr sz="1200">
                <a:solidFill>
                  <a:srgbClr val="22222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buNone/>
              <a:defRPr sz="1200">
                <a:solidFill>
                  <a:srgbClr val="22222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buNone/>
              <a:defRPr sz="1200">
                <a:solidFill>
                  <a:srgbClr val="22222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buNone/>
              <a:defRPr sz="1200">
                <a:solidFill>
                  <a:srgbClr val="22222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buNone/>
              <a:defRPr sz="1200">
                <a:solidFill>
                  <a:srgbClr val="22222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(null)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tif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(null)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ctrTitle"/>
          </p:nvPr>
        </p:nvSpPr>
        <p:spPr>
          <a:xfrm>
            <a:off x="1944450" y="2441850"/>
            <a:ext cx="5255100" cy="19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Cars4You</a:t>
            </a:r>
            <a:br>
              <a:rPr lang="en" dirty="0"/>
            </a:b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551A-3116-4E46-B376-3BA3887F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69B356-568A-B447-8811-160400A97F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8B7EE-5988-2746-A7DC-B7E4F51B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375" y="1599504"/>
            <a:ext cx="4965250" cy="46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37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7C81F-4E1D-3944-A772-1B6322318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Topic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1A2959-0A3A-474B-8E74-20F5EDBF5A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64B37-0169-5949-8891-B525A6A09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40" y="1600200"/>
            <a:ext cx="7086238" cy="43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4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Introduction</a:t>
            </a:r>
            <a:endParaRPr sz="2800" dirty="0"/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1"/>
          </p:nvPr>
        </p:nvSpPr>
        <p:spPr>
          <a:xfrm>
            <a:off x="457200" y="1871075"/>
            <a:ext cx="8229600" cy="46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Objective:</a:t>
            </a:r>
          </a:p>
          <a:p>
            <a:pPr lvl="1"/>
            <a:r>
              <a:rPr lang="en-US" dirty="0"/>
              <a:t>To make an app that would recommend used cars to users based on their preference</a:t>
            </a:r>
          </a:p>
          <a:p>
            <a:r>
              <a:rPr lang="en-US" sz="2400" dirty="0"/>
              <a:t>Why?</a:t>
            </a:r>
          </a:p>
          <a:p>
            <a:pPr lvl="1"/>
            <a:r>
              <a:rPr lang="en-US" dirty="0"/>
              <a:t>Instant real time recommendations</a:t>
            </a:r>
          </a:p>
          <a:p>
            <a:pPr lvl="1"/>
            <a:r>
              <a:rPr lang="en-US" dirty="0"/>
              <a:t>Discovery – Different perspective and cars</a:t>
            </a:r>
          </a:p>
          <a:p>
            <a:pPr marL="5588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457200" y="1863150"/>
            <a:ext cx="3994500" cy="47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A8122A"/>
                </a:solidFill>
              </a:rPr>
              <a:t>Edmunds.com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Car Title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Consumer Reviews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Consumer Ratings</a:t>
            </a:r>
          </a:p>
          <a:p>
            <a:pPr marL="342900" indent="-342900"/>
            <a:endParaRPr lang="en-US" dirty="0">
              <a:solidFill>
                <a:schemeClr val="tx1"/>
              </a:solidFill>
            </a:endParaRPr>
          </a:p>
          <a:p>
            <a:pPr marL="342900" indent="-342900"/>
            <a:endParaRPr dirty="0">
              <a:solidFill>
                <a:schemeClr val="tx1"/>
              </a:solidFill>
            </a:endParaRPr>
          </a:p>
        </p:txBody>
      </p:sp>
      <p:sp>
        <p:nvSpPr>
          <p:cNvPr id="129" name="Google Shape;129;p19"/>
          <p:cNvSpPr txBox="1">
            <a:spLocks noGrp="1"/>
          </p:cNvSpPr>
          <p:nvPr>
            <p:ph type="title" idx="4294967295"/>
          </p:nvPr>
        </p:nvSpPr>
        <p:spPr>
          <a:xfrm>
            <a:off x="1810300" y="74240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</a:t>
            </a:r>
            <a:endParaRPr sz="2800"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85D50-8091-F242-85C8-72E541F71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013" y="1862200"/>
            <a:ext cx="5316717" cy="44782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0CF461-153A-C84C-89F4-F5FAFA89C6B9}"/>
              </a:ext>
            </a:extLst>
          </p:cNvPr>
          <p:cNvSpPr/>
          <p:nvPr/>
        </p:nvSpPr>
        <p:spPr>
          <a:xfrm>
            <a:off x="3927566" y="4380412"/>
            <a:ext cx="4754880" cy="592183"/>
          </a:xfrm>
          <a:prstGeom prst="rect">
            <a:avLst/>
          </a:prstGeom>
          <a:solidFill>
            <a:schemeClr val="bg1">
              <a:alpha val="92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619B7C-5059-CF4B-8DF3-E472C1D7106F}"/>
              </a:ext>
            </a:extLst>
          </p:cNvPr>
          <p:cNvSpPr/>
          <p:nvPr/>
        </p:nvSpPr>
        <p:spPr>
          <a:xfrm>
            <a:off x="4013931" y="5286104"/>
            <a:ext cx="4754880" cy="1054312"/>
          </a:xfrm>
          <a:prstGeom prst="rect">
            <a:avLst/>
          </a:prstGeom>
          <a:solidFill>
            <a:schemeClr val="bg1">
              <a:alpha val="92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title" idx="4294967295"/>
          </p:nvPr>
        </p:nvSpPr>
        <p:spPr>
          <a:xfrm>
            <a:off x="1810300" y="74240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Methodology</a:t>
            </a:r>
            <a:endParaRPr sz="2800" dirty="0"/>
          </a:p>
        </p:txBody>
      </p:sp>
      <p:sp>
        <p:nvSpPr>
          <p:cNvPr id="220" name="Google Shape;220;p28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17340F-D276-974C-9763-4453170A3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882" y="1539616"/>
            <a:ext cx="962676" cy="8984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78C02E-CDC3-7F43-AC29-155589E563F0}"/>
              </a:ext>
            </a:extLst>
          </p:cNvPr>
          <p:cNvSpPr txBox="1"/>
          <p:nvPr/>
        </p:nvSpPr>
        <p:spPr>
          <a:xfrm>
            <a:off x="4465172" y="2513687"/>
            <a:ext cx="1271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(1) User Input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24ABAA-1798-AA47-94C5-8DEA23019C5C}"/>
              </a:ext>
            </a:extLst>
          </p:cNvPr>
          <p:cNvSpPr/>
          <p:nvPr/>
        </p:nvSpPr>
        <p:spPr>
          <a:xfrm>
            <a:off x="997880" y="3201761"/>
            <a:ext cx="7099135" cy="26092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4E36B7B0-2029-2C47-B1DE-98459F7A98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2402628"/>
              </p:ext>
            </p:extLst>
          </p:nvPr>
        </p:nvGraphicFramePr>
        <p:xfrm>
          <a:off x="1109846" y="3697885"/>
          <a:ext cx="6924307" cy="2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7A398D86-6EC6-3F42-A363-2792F2A24233}"/>
              </a:ext>
            </a:extLst>
          </p:cNvPr>
          <p:cNvCxnSpPr>
            <a:cxnSpLocks/>
          </p:cNvCxnSpPr>
          <p:nvPr/>
        </p:nvCxnSpPr>
        <p:spPr>
          <a:xfrm flipH="1" flipV="1">
            <a:off x="5010420" y="1964640"/>
            <a:ext cx="3086595" cy="2765577"/>
          </a:xfrm>
          <a:prstGeom prst="bentConnector3">
            <a:avLst>
              <a:gd name="adj1" fmla="val -740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1DCDA7D-C244-6B41-A558-4E81DBB4EB16}"/>
              </a:ext>
            </a:extLst>
          </p:cNvPr>
          <p:cNvSpPr txBox="1"/>
          <p:nvPr/>
        </p:nvSpPr>
        <p:spPr>
          <a:xfrm>
            <a:off x="4947558" y="1620340"/>
            <a:ext cx="2710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(2) Receive Recommendations</a:t>
            </a:r>
            <a:endParaRPr lang="en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0637BE5A-35B5-8C44-B6F6-50B4BA2285DB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3910153" y="2825613"/>
            <a:ext cx="943567" cy="16856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5143D51-7E15-D944-9FE3-42798977F0AA}"/>
              </a:ext>
            </a:extLst>
          </p:cNvPr>
          <p:cNvSpPr txBox="1"/>
          <p:nvPr/>
        </p:nvSpPr>
        <p:spPr>
          <a:xfrm>
            <a:off x="997880" y="3200811"/>
            <a:ext cx="224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latin typeface="Raleway"/>
                <a:sym typeface="Raleway"/>
              </a:rPr>
              <a:t>Cars4You</a:t>
            </a:r>
            <a:endParaRPr lang="en-US" sz="2400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519F888-AAF7-CF4B-A158-D27314BD8110}"/>
              </a:ext>
            </a:extLst>
          </p:cNvPr>
          <p:cNvGrpSpPr/>
          <p:nvPr/>
        </p:nvGrpSpPr>
        <p:grpSpPr>
          <a:xfrm>
            <a:off x="3605842" y="3398039"/>
            <a:ext cx="1341716" cy="528873"/>
            <a:chOff x="3320053" y="610001"/>
            <a:chExt cx="1702456" cy="824832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B2413F8A-BD48-1942-9C0B-19C4440AB001}"/>
                </a:ext>
              </a:extLst>
            </p:cNvPr>
            <p:cNvSpPr/>
            <p:nvPr/>
          </p:nvSpPr>
          <p:spPr>
            <a:xfrm>
              <a:off x="3320053" y="610001"/>
              <a:ext cx="1702456" cy="824832"/>
            </a:xfrm>
            <a:prstGeom prst="roundRect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Rounded Rectangle 4">
              <a:extLst>
                <a:ext uri="{FF2B5EF4-FFF2-40B4-BE49-F238E27FC236}">
                  <a16:creationId xmlns:a16="http://schemas.microsoft.com/office/drawing/2014/main" id="{B8F2A1FB-A2DD-0D47-9D05-400240481933}"/>
                </a:ext>
              </a:extLst>
            </p:cNvPr>
            <p:cNvSpPr txBox="1"/>
            <p:nvPr/>
          </p:nvSpPr>
          <p:spPr>
            <a:xfrm>
              <a:off x="3360319" y="650265"/>
              <a:ext cx="1621926" cy="67826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lvl="0" algn="ctr"/>
              <a:r>
                <a:rPr lang="en" sz="1200" dirty="0">
                  <a:latin typeface="Raleway"/>
                  <a:ea typeface="Raleway"/>
                  <a:cs typeface="Raleway"/>
                  <a:sym typeface="Raleway"/>
                </a:rPr>
                <a:t>User Input Pre-Processing</a:t>
              </a:r>
              <a:endParaRPr lang="en-US" dirty="0"/>
            </a:p>
          </p:txBody>
        </p:sp>
      </p:grp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7E15C130-CA18-FB4F-92B0-8FDC08B053B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76812" y="3983158"/>
            <a:ext cx="344649" cy="30297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706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87D8-6A4C-1042-BCE2-3C7FD6AF7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pyLDA</a:t>
            </a:r>
            <a:r>
              <a:rPr lang="en-US" sz="2800" dirty="0"/>
              <a:t>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212D2-3833-DF4C-A507-5C5129F7C7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441DA-5321-7E41-8B95-A8F578A70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41865"/>
            <a:ext cx="8229600" cy="455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30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E01C1-61C2-DA43-A17C-01687E8EA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200" y="725775"/>
            <a:ext cx="5523600" cy="637200"/>
          </a:xfrm>
        </p:spPr>
        <p:txBody>
          <a:bodyPr/>
          <a:lstStyle/>
          <a:p>
            <a:r>
              <a:rPr lang="en-US" sz="2800" dirty="0"/>
              <a:t>Flask App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CDDE0-503B-2E4C-9F60-B3C5714411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09E7F-CED9-6B44-AA7C-332E800A2A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Untitled">
            <a:hlinkClick r:id="" action="ppaction://media"/>
            <a:extLst>
              <a:ext uri="{FF2B5EF4-FFF2-40B4-BE49-F238E27FC236}">
                <a16:creationId xmlns:a16="http://schemas.microsoft.com/office/drawing/2014/main" id="{A4B0E3C8-4CA7-4347-A1D8-0793A73DB5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031" y="1440289"/>
            <a:ext cx="8643938" cy="512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6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457200" y="1863150"/>
            <a:ext cx="3994500" cy="47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A8122A"/>
                </a:solidFill>
              </a:rPr>
              <a:t>Limitations</a:t>
            </a:r>
          </a:p>
          <a:p>
            <a:pPr marL="342900" indent="-342900"/>
            <a:r>
              <a:rPr lang="en-US" sz="2000" dirty="0">
                <a:solidFill>
                  <a:schemeClr val="tx1"/>
                </a:solidFill>
              </a:rPr>
              <a:t>Misspellings and slang get strange answers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/>
            <a:endParaRPr lang="en-US" dirty="0">
              <a:solidFill>
                <a:schemeClr val="tx1"/>
              </a:solidFill>
            </a:endParaRPr>
          </a:p>
          <a:p>
            <a:pPr marL="342900" indent="-342900"/>
            <a:endParaRPr dirty="0">
              <a:solidFill>
                <a:schemeClr val="tx1"/>
              </a:solidFill>
            </a:endParaRPr>
          </a:p>
        </p:txBody>
      </p:sp>
      <p:sp>
        <p:nvSpPr>
          <p:cNvPr id="129" name="Google Shape;129;p19"/>
          <p:cNvSpPr txBox="1">
            <a:spLocks noGrp="1"/>
          </p:cNvSpPr>
          <p:nvPr>
            <p:ph type="title" idx="4294967295"/>
          </p:nvPr>
        </p:nvSpPr>
        <p:spPr>
          <a:xfrm>
            <a:off x="1810300" y="74240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Conclusion</a:t>
            </a:r>
            <a:endParaRPr sz="2800"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7" name="Google Shape;128;p19">
            <a:extLst>
              <a:ext uri="{FF2B5EF4-FFF2-40B4-BE49-F238E27FC236}">
                <a16:creationId xmlns:a16="http://schemas.microsoft.com/office/drawing/2014/main" id="{DC96C5D8-659A-9649-93AF-EF738314BC64}"/>
              </a:ext>
            </a:extLst>
          </p:cNvPr>
          <p:cNvSpPr txBox="1">
            <a:spLocks/>
          </p:cNvSpPr>
          <p:nvPr/>
        </p:nvSpPr>
        <p:spPr>
          <a:xfrm>
            <a:off x="4451700" y="1863150"/>
            <a:ext cx="3994500" cy="47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Char char="◉"/>
              <a:defRPr sz="2400" b="0" i="0" u="none" strike="noStrike" cap="non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en-US" b="1" dirty="0">
                <a:solidFill>
                  <a:srgbClr val="A8122A"/>
                </a:solidFill>
              </a:rPr>
              <a:t>Future Work</a:t>
            </a:r>
          </a:p>
          <a:p>
            <a:pPr marL="342900" indent="-342900"/>
            <a:r>
              <a:rPr lang="en-US" sz="2000" dirty="0">
                <a:solidFill>
                  <a:schemeClr val="tx1"/>
                </a:solidFill>
              </a:rPr>
              <a:t>LDA2Vec</a:t>
            </a:r>
          </a:p>
          <a:p>
            <a:pPr marL="342900" indent="-342900"/>
            <a:r>
              <a:rPr lang="en-US" sz="2000" dirty="0">
                <a:solidFill>
                  <a:schemeClr val="tx1"/>
                </a:solidFill>
              </a:rPr>
              <a:t>More consumer reviews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73F3B2-B500-3740-9714-38B08F8C58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05177" y="4145551"/>
            <a:ext cx="3933645" cy="230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7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142999"/>
            <a:ext cx="7772400" cy="99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8122A"/>
                </a:solidFill>
              </a:rPr>
              <a:t>Thanks!</a:t>
            </a:r>
            <a:endParaRPr sz="2400">
              <a:solidFill>
                <a:srgbClr val="A8122A"/>
              </a:solidFill>
            </a:endParaRPr>
          </a:p>
        </p:txBody>
      </p:sp>
      <p:sp>
        <p:nvSpPr>
          <p:cNvPr id="301" name="Google Shape;301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1957950"/>
            <a:ext cx="65937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FFFFFF"/>
                </a:solidFill>
              </a:rPr>
              <a:t>ANY QUESTIONS?</a:t>
            </a:r>
            <a:endParaRPr sz="3600" b="1" dirty="0">
              <a:solidFill>
                <a:srgbClr val="FFFFFF"/>
              </a:solidFill>
            </a:endParaRPr>
          </a:p>
        </p:txBody>
      </p:sp>
      <p:cxnSp>
        <p:nvCxnSpPr>
          <p:cNvPr id="303" name="Google Shape;303;p35"/>
          <p:cNvCxnSpPr/>
          <p:nvPr/>
        </p:nvCxnSpPr>
        <p:spPr>
          <a:xfrm>
            <a:off x="3927600" y="3429000"/>
            <a:ext cx="1288800" cy="0"/>
          </a:xfrm>
          <a:prstGeom prst="straightConnector1">
            <a:avLst/>
          </a:prstGeom>
          <a:noFill/>
          <a:ln w="9525" cap="flat" cmpd="sng">
            <a:solidFill>
              <a:srgbClr val="F5F1E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4" name="Google Shape;304;p35"/>
          <p:cNvSpPr/>
          <p:nvPr/>
        </p:nvSpPr>
        <p:spPr>
          <a:xfrm>
            <a:off x="4529400" y="3386400"/>
            <a:ext cx="85200" cy="85200"/>
          </a:xfrm>
          <a:prstGeom prst="diamond">
            <a:avLst/>
          </a:prstGeom>
          <a:solidFill>
            <a:srgbClr val="F5F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5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title" idx="4294967295"/>
          </p:nvPr>
        </p:nvSpPr>
        <p:spPr>
          <a:xfrm>
            <a:off x="1810300" y="74240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title"/>
          </p:nvPr>
        </p:nvSpPr>
        <p:spPr>
          <a:xfrm>
            <a:off x="1810200" y="743350"/>
            <a:ext cx="5523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LDA Topic Modeling</a:t>
            </a:r>
            <a:endParaRPr sz="2800" dirty="0"/>
          </a:p>
        </p:txBody>
      </p:sp>
      <p:sp>
        <p:nvSpPr>
          <p:cNvPr id="220" name="Google Shape;220;p28"/>
          <p:cNvSpPr txBox="1">
            <a:spLocks noGrp="1"/>
          </p:cNvSpPr>
          <p:nvPr>
            <p:ph type="sldNum" idx="12"/>
          </p:nvPr>
        </p:nvSpPr>
        <p:spPr>
          <a:xfrm>
            <a:off x="4297650" y="6454599"/>
            <a:ext cx="5487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69EF6-B720-204A-A676-4B0F0428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200" y="1630624"/>
            <a:ext cx="5263460" cy="49513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thel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125</Words>
  <Application>Microsoft Macintosh PowerPoint</Application>
  <PresentationFormat>On-screen Show (4:3)</PresentationFormat>
  <Paragraphs>50</Paragraphs>
  <Slides>11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Merriweather</vt:lpstr>
      <vt:lpstr>Raleway</vt:lpstr>
      <vt:lpstr>Arial</vt:lpstr>
      <vt:lpstr>Othello template</vt:lpstr>
      <vt:lpstr>Cars4You </vt:lpstr>
      <vt:lpstr>Introduction</vt:lpstr>
      <vt:lpstr>You can also split your content</vt:lpstr>
      <vt:lpstr>Our process is easy</vt:lpstr>
      <vt:lpstr>pyLDA Visualization</vt:lpstr>
      <vt:lpstr>Flask App Deployment</vt:lpstr>
      <vt:lpstr>You can also split your content</vt:lpstr>
      <vt:lpstr>Thanks!</vt:lpstr>
      <vt:lpstr>Our process is easy</vt:lpstr>
      <vt:lpstr>PowerPoint Presentation</vt:lpstr>
      <vt:lpstr>LDA Topic Selection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Car4You Recommender </dc:title>
  <cp:lastModifiedBy>Matthew Tom</cp:lastModifiedBy>
  <cp:revision>62</cp:revision>
  <dcterms:modified xsi:type="dcterms:W3CDTF">2019-03-01T17:50:59Z</dcterms:modified>
</cp:coreProperties>
</file>